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4" r:id="rId6"/>
    <p:sldId id="263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27" d="100"/>
          <a:sy n="127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C64CF-8CB9-784C-BF1A-BB9353C051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BFF9E-D514-204B-A64B-16E902E55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1D68D-30C1-0D44-B220-6A048C702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15F70-E890-4C4B-9205-BE26D171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B7A7D-773F-EA44-A2A4-A73A4AAA0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2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4EE6E-5109-1E43-A5FA-D9156B472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41A10B-83DE-0343-A74E-57CF155C1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7BFDC-C324-8948-86AA-22E233EE7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3B951-1815-8445-90A7-845BDA70E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62770-04BE-8A4A-90D3-CB97B6B8C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781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6BF63D-0932-0D41-A494-F1C19CFCBC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30CB51-4574-D64E-BA5F-DC4A53DB4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1651C-71F6-F34E-8347-EE2731B9E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1A35D-1984-1545-9AAD-1D415942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F3D9A-091A-CA4B-B739-AE0186B5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74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BFF15-74BE-FF4B-9F21-B4F295C43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D1CCD-A26A-8043-9231-5442B9C41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94A92-21D9-264C-872F-D74277F05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77188-18E6-2345-8800-FE9C0143B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E892D-247B-2E43-A671-AA48A6280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52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C6E73-F3E2-B340-9E02-A8FADD26B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28EE5-F6EA-6442-A259-F3CBBCB5C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89F7D-A36A-D14E-B9C4-DB9E31F96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70093-3CE1-DC4C-B946-8F4A017A4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AEB46-19D9-9844-8EA3-83453C75B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51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5E622-70C4-EA4A-9D53-0BCF2D1AA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834C6-87D4-9448-A7FD-8EEF191EE3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33691F-09AB-A94F-80AF-021F75F35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366913-2A58-0E4F-81B4-923B47318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FE0E3-3FB0-764F-9D36-359857B36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81D2A-CAB1-924E-A80D-0CB2C575C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45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1A7A3-8FAA-B04C-8A93-6C5ABAB20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B5A979-DA76-3340-BCAF-7CDCCCA40F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F0EB4-2D04-CB4B-8AFF-ABB22047F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AAEB46-77B7-FA4F-9A35-0D7CE5BBB9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F34171-BD17-3944-860E-EEA7C3D8DD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EEC3C9-9E73-F24C-83F2-C10C4F8EB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B91E72-0B70-354E-842B-DFEE857E3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9D8DDD-BB41-3042-8F41-4C6B52F8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36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5206F-88C8-E44D-ADF6-00ABC97B0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786E16-C575-8649-B40E-62E70762B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D13609-4643-3542-929C-297746888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299B8F-DF38-D34D-BB2F-6D6254413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33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62A107-63A0-1846-9792-9282BED5B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D81BC4-DA21-E648-98E7-95A42CC0C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7B892-C6E6-664F-AB2B-840C3026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65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B71A7-1FD0-B74F-968D-61A7969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F26D9-F15A-5C40-BDD3-A921017DA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968E98-B0A3-C942-9589-274CCE5D7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55277-860C-824A-95DB-1867C3A62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009D77-3E24-A44A-BB1F-70703DDA5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FBD15-F802-D243-83A8-7472A3FE2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271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A426B-07F6-5144-913E-D74EFB73F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D7FFF1-86EA-3A44-A19A-B27F02E433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6B9369-5B6F-6642-A43A-848779F512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E33822-4806-0340-867E-31D8C84CB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0EE1AB-8296-AA4A-80BE-026E621A1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0D333-FAF8-0F4B-A86F-6185CCB86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0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679EF6-0F50-6745-819D-5D4DD0D3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99603-C413-FD47-BD93-47736DB4C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7D4C0-7B88-6E47-B0C9-96615168E2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9125E-34C8-A64D-B0B8-92F0832DE617}" type="datetimeFigureOut">
              <a:rPr lang="en-US" smtClean="0"/>
              <a:t>2/1/22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7F683-5EA5-B242-9C6D-A0D7F74168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1897A-E91B-CC4C-A77D-1AE2F403B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4D397-4D73-7743-AE75-8A482CDF6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11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7DEC6-DBF7-DE43-8328-E744930ED7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Gaussian Mixture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1BF2E5-F432-7845-94D1-9499A7F96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MCB 288 Spring 2022</a:t>
            </a:r>
            <a:br>
              <a:rPr lang="en-US" dirty="0"/>
            </a:br>
            <a:r>
              <a:rPr lang="en-US" dirty="0"/>
              <a:t>lecture 6</a:t>
            </a:r>
          </a:p>
          <a:p>
            <a:r>
              <a:rPr lang="en-US" dirty="0"/>
              <a:t>February 4 2022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101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7EB81-84C1-7A4F-8B5C-82073EED6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 far, in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00B5F-4938-1449-9274-E017F9FB5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K-means (defines K groups)</a:t>
            </a:r>
          </a:p>
          <a:p>
            <a:r>
              <a:rPr lang="en-US" dirty="0"/>
              <a:t>Hierarchical clustering (e.g., single link)</a:t>
            </a:r>
          </a:p>
          <a:p>
            <a:r>
              <a:rPr lang="en-US" dirty="0"/>
              <a:t>In both methods we are applying an ad hoc rule; you’re either in one cluster or in another.</a:t>
            </a:r>
          </a:p>
          <a:p>
            <a:endParaRPr lang="en-US" dirty="0"/>
          </a:p>
          <a:p>
            <a:r>
              <a:rPr lang="en-US" dirty="0"/>
              <a:t>“Gaussian mixture models” are an example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/gaussian-mixture-models-explained-6986aaf5a95</a:t>
            </a:r>
          </a:p>
        </p:txBody>
      </p:sp>
    </p:spTree>
    <p:extLst>
      <p:ext uri="{BB962C8B-B14F-4D97-AF65-F5344CB8AC3E}">
        <p14:creationId xmlns:p14="http://schemas.microsoft.com/office/powerpoint/2010/main" val="3381535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D3135-FA02-1145-AD54-C4E59737D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847" y="277645"/>
            <a:ext cx="6293047" cy="92333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“Gaussian” and “Normal” distributions are synonymous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B5ED64-7579-5145-BA85-C7001D675D43}"/>
              </a:ext>
            </a:extLst>
          </p:cNvPr>
          <p:cNvSpPr/>
          <p:nvPr/>
        </p:nvSpPr>
        <p:spPr>
          <a:xfrm>
            <a:off x="129701" y="2973395"/>
            <a:ext cx="856682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021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Johann K</a:t>
            </a:r>
            <a:r>
              <a:rPr lang="en-US" sz="2000" b="1" i="0" dirty="0">
                <a:solidFill>
                  <a:srgbClr val="2021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arl Friedrich Gauss (1777-1855): The Prince of Mathematics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“Gauss was an ardent perfectionist and a hard worker. He was never a prolific writer, refusing to publish work which he did not consider complete and above criticism. This was in keeping with his personal motto</a:t>
            </a:r>
            <a:r>
              <a:rPr lang="en-US" b="1" i="0" dirty="0">
                <a:solidFill>
                  <a:srgbClr val="2021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b="1" i="1" dirty="0" err="1">
                <a:solidFill>
                  <a:srgbClr val="2021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pauca</a:t>
            </a:r>
            <a:r>
              <a:rPr lang="en-US" b="1" i="1" dirty="0">
                <a:solidFill>
                  <a:srgbClr val="2021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sed </a:t>
            </a:r>
            <a:r>
              <a:rPr lang="en-US" b="1" i="1" dirty="0" err="1">
                <a:solidFill>
                  <a:srgbClr val="2021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matura</a:t>
            </a:r>
            <a:r>
              <a:rPr lang="en-US" b="1" i="0" dirty="0">
                <a:solidFill>
                  <a:srgbClr val="2021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("few, but ripe"). </a:t>
            </a:r>
            <a:r>
              <a:rPr lang="en-US" b="0" i="0" dirty="0">
                <a:solidFill>
                  <a:srgbClr val="2021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“His personal diaries indicate that he had made several important mathematical discoveries years or decades before his contemporaries published them… if Gauss had published all of his discoveries in a timely manner, he would have advanced mathematics by fifty years.</a:t>
            </a:r>
            <a:r>
              <a:rPr lang="en-US" baseline="30000" dirty="0">
                <a:solidFill>
                  <a:srgbClr val="0645A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</a:t>
            </a:r>
            <a:endParaRPr lang="en-US" b="0" i="0" u="none" strike="noStrike" baseline="30000" dirty="0">
              <a:solidFill>
                <a:srgbClr val="0645AD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”[Gauss] did not want any of his sons to enter mathematics or science for "fear of lowering the family name", as he </a:t>
            </a:r>
            <a:r>
              <a:rPr lang="en-US" dirty="0"/>
              <a:t>believed none of them would surpass his own achievements.</a:t>
            </a:r>
            <a:r>
              <a:rPr lang="en-US" baseline="30000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“Gauss remained mentally active into his old age, even while suffering from gout and general unhappiness. For example, at the age of 62, he taught himself Russian.</a:t>
            </a:r>
            <a:r>
              <a:rPr lang="en-US" baseline="30000" dirty="0"/>
              <a:t>”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3FB18-BBE8-824E-8EF9-7C9112158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2712" y="2782111"/>
            <a:ext cx="3199288" cy="407588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A7E69B4-371C-F840-A307-E972EF8E9F47}"/>
              </a:ext>
            </a:extLst>
          </p:cNvPr>
          <p:cNvSpPr/>
          <p:nvPr/>
        </p:nvSpPr>
        <p:spPr>
          <a:xfrm>
            <a:off x="226979" y="1584414"/>
            <a:ext cx="71660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“Normal” distribution specified by mean, variance.  This is the expected distribution of errors assuming that errors are due to a large number of small effects (as we saw in Notebook 1).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71CA51-C70D-9F47-A601-093827B1E4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82"/>
          <a:stretch/>
        </p:blipFill>
        <p:spPr>
          <a:xfrm>
            <a:off x="7504379" y="42022"/>
            <a:ext cx="4600071" cy="231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724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FCF5B-1BA6-1545-B919-6AE6D8901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Gaussian Mixture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A2B90-16F8-2244-B8B1-A52C5982F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Gaussian mixture model is a probabilistic model in which the data points are generated from a mixture (sum) of a finite number of Gaussian distributions with parameters to be determined.</a:t>
            </a:r>
          </a:p>
          <a:p>
            <a:r>
              <a:rPr lang="en-US" dirty="0"/>
              <a:t>mixture models are generalizations of k-means clustering that incorporate information about the covariance structure of the data within each cluster.</a:t>
            </a:r>
          </a:p>
          <a:p>
            <a:r>
              <a:rPr lang="en-US" dirty="0"/>
              <a:t>Since there is an underlying probabilistic model, we can use </a:t>
            </a:r>
            <a:r>
              <a:rPr lang="en-US" dirty="0" err="1"/>
              <a:t>ot</a:t>
            </a:r>
            <a:r>
              <a:rPr lang="en-US" dirty="0"/>
              <a:t> to </a:t>
            </a:r>
            <a:r>
              <a:rPr lang="en-US" u="sng" dirty="0"/>
              <a:t>generate</a:t>
            </a:r>
            <a:r>
              <a:rPr lang="en-US" dirty="0"/>
              <a:t> additional pseudo-examples of the data</a:t>
            </a:r>
          </a:p>
        </p:txBody>
      </p:sp>
    </p:spTree>
    <p:extLst>
      <p:ext uri="{BB962C8B-B14F-4D97-AF65-F5344CB8AC3E}">
        <p14:creationId xmlns:p14="http://schemas.microsoft.com/office/powerpoint/2010/main" val="2578240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8CEB0-0BA3-8248-BC46-C12AFE22E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52310"/>
            <a:ext cx="6953655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Expectation-maximization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90255-22D7-AE4C-A361-C33E528E4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238" y="2026629"/>
            <a:ext cx="6675079" cy="28047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Model is defined by parameters</a:t>
            </a:r>
          </a:p>
          <a:p>
            <a:r>
              <a:rPr lang="en-US" dirty="0"/>
              <a:t>For GMM: </a:t>
            </a:r>
          </a:p>
          <a:p>
            <a:pPr lvl="1"/>
            <a:r>
              <a:rPr lang="en-US" dirty="0"/>
              <a:t>frequency of each group (i.e., size)</a:t>
            </a:r>
          </a:p>
          <a:p>
            <a:pPr lvl="1"/>
            <a:r>
              <a:rPr lang="en-US" dirty="0"/>
              <a:t>Center of each group (like mean in k-means)</a:t>
            </a:r>
          </a:p>
          <a:p>
            <a:pPr lvl="1"/>
            <a:r>
              <a:rPr lang="en-US" dirty="0"/>
              <a:t>Variance of each group (in high dimensions defines ellipsoidal contours, to take into account any </a:t>
            </a:r>
            <a:r>
              <a:rPr lang="en-US" b="1" dirty="0"/>
              <a:t>correlations within the cluster</a:t>
            </a:r>
            <a:r>
              <a:rPr lang="en-US" dirty="0"/>
              <a:t>.)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01F99-7D23-D043-A968-4F4CF5D97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0317" y="996780"/>
            <a:ext cx="4980683" cy="383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01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8CEB0-0BA3-8248-BC46-C12AFE22E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52310"/>
            <a:ext cx="6953655" cy="1325563"/>
          </a:xfrm>
        </p:spPr>
        <p:txBody>
          <a:bodyPr/>
          <a:lstStyle/>
          <a:p>
            <a:r>
              <a:rPr lang="en-US" dirty="0"/>
              <a:t>Expectation-maximization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90255-22D7-AE4C-A361-C33E528E4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464" y="1378153"/>
            <a:ext cx="6675079" cy="28047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Model is defined by parameters</a:t>
            </a:r>
          </a:p>
          <a:p>
            <a:r>
              <a:rPr lang="en-US" dirty="0"/>
              <a:t>For GMM: </a:t>
            </a:r>
          </a:p>
          <a:p>
            <a:pPr lvl="1"/>
            <a:r>
              <a:rPr lang="en-US" dirty="0"/>
              <a:t>frequency of each group (i.e., size)</a:t>
            </a:r>
          </a:p>
          <a:p>
            <a:pPr lvl="1"/>
            <a:r>
              <a:rPr lang="en-US" dirty="0"/>
              <a:t>Center of each group (like mean in k-means)</a:t>
            </a:r>
          </a:p>
          <a:p>
            <a:pPr lvl="1"/>
            <a:r>
              <a:rPr lang="en-US" dirty="0"/>
              <a:t>Variance of each group (in high dimensions defines ellipsoidal contours, to take into account any </a:t>
            </a:r>
            <a:r>
              <a:rPr lang="en-US" b="1" dirty="0"/>
              <a:t>correlations within the cluster</a:t>
            </a:r>
            <a:r>
              <a:rPr lang="en-US" dirty="0"/>
              <a:t>.)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01F99-7D23-D043-A968-4F4CF5D97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0317" y="252310"/>
            <a:ext cx="4980683" cy="38345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8BBC9D-05F2-9C49-BBB3-356FBBD11CA4}"/>
              </a:ext>
            </a:extLst>
          </p:cNvPr>
          <p:cNvSpPr/>
          <p:nvPr/>
        </p:nvSpPr>
        <p:spPr>
          <a:xfrm>
            <a:off x="381000" y="4325685"/>
            <a:ext cx="11430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Algorithm: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Pick arbitrary starting parameters to define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Evaluate likelihood that data was generated by that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Try out changes to model parameters to try to increase likelihood of “fit”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Repeat until no further improvement can be made.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A42ADEE-7C1A-9D4B-A3CE-6A856CD1A24E}"/>
              </a:ext>
            </a:extLst>
          </p:cNvPr>
          <p:cNvSpPr/>
          <p:nvPr/>
        </p:nvSpPr>
        <p:spPr>
          <a:xfrm rot="16620184">
            <a:off x="8464906" y="1501688"/>
            <a:ext cx="2752928" cy="340468"/>
          </a:xfrm>
          <a:prstGeom prst="ellipse">
            <a:avLst/>
          </a:prstGeom>
          <a:solidFill>
            <a:schemeClr val="accent5">
              <a:lumMod val="20000"/>
              <a:lumOff val="80000"/>
              <a:alpha val="45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97F5B13-3369-3C40-89AF-33AB221FC39E}"/>
              </a:ext>
            </a:extLst>
          </p:cNvPr>
          <p:cNvSpPr/>
          <p:nvPr/>
        </p:nvSpPr>
        <p:spPr>
          <a:xfrm>
            <a:off x="8329879" y="2026508"/>
            <a:ext cx="990779" cy="951471"/>
          </a:xfrm>
          <a:prstGeom prst="ellipse">
            <a:avLst/>
          </a:prstGeom>
          <a:solidFill>
            <a:schemeClr val="accent2">
              <a:lumMod val="20000"/>
              <a:lumOff val="80000"/>
              <a:alpha val="29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921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F6209-41A4-5C49-AD8C-FBEB2B7BD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Segmenting an image (“fuzzy image segmentation: example from Wikipedia “Mixture Model” page)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62F44A-0073-B04F-8481-116A6B0C6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9014" y="1825625"/>
            <a:ext cx="581397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90DCAC-9376-D441-92F0-CBABB04337B6}"/>
              </a:ext>
            </a:extLst>
          </p:cNvPr>
          <p:cNvSpPr txBox="1"/>
          <p:nvPr/>
        </p:nvSpPr>
        <p:spPr>
          <a:xfrm>
            <a:off x="2393004" y="3278221"/>
            <a:ext cx="1099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intensity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D7A534-99C1-2A48-A5AD-C8D3896735D2}"/>
              </a:ext>
            </a:extLst>
          </p:cNvPr>
          <p:cNvSpPr txBox="1"/>
          <p:nvPr/>
        </p:nvSpPr>
        <p:spPr>
          <a:xfrm>
            <a:off x="5434519" y="5988734"/>
            <a:ext cx="1099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1393138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77EE2-B1B2-F740-9F7C-C3C90DB46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 to </a:t>
            </a:r>
            <a:r>
              <a:rPr lang="en-US" dirty="0" err="1"/>
              <a:t>gaussuan</a:t>
            </a:r>
            <a:r>
              <a:rPr lang="en-US" dirty="0"/>
              <a:t> distribution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AE9416-2FE3-A942-81C1-5F0549E7BE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3185" y="1825625"/>
            <a:ext cx="5845630" cy="4351338"/>
          </a:xfrm>
        </p:spPr>
      </p:pic>
    </p:spTree>
    <p:extLst>
      <p:ext uri="{BB962C8B-B14F-4D97-AF65-F5344CB8AC3E}">
        <p14:creationId xmlns:p14="http://schemas.microsoft.com/office/powerpoint/2010/main" val="455011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81C2-A562-504E-8A8C-2EC4F3558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5626A9-A653-C34A-AE45-B8CCB6E023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3185" y="1825625"/>
            <a:ext cx="5845630" cy="4351338"/>
          </a:xfrm>
        </p:spPr>
      </p:pic>
    </p:spTree>
    <p:extLst>
      <p:ext uri="{BB962C8B-B14F-4D97-AF65-F5344CB8AC3E}">
        <p14:creationId xmlns:p14="http://schemas.microsoft.com/office/powerpoint/2010/main" val="1459214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1390</TotalTime>
  <Words>538</Words>
  <Application>Microsoft Macintosh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Gaussian Mixture Models</vt:lpstr>
      <vt:lpstr>So far, in clustering</vt:lpstr>
      <vt:lpstr>“Gaussian” and “Normal” distributions are synonymous</vt:lpstr>
      <vt:lpstr>Gaussian Mixture Models</vt:lpstr>
      <vt:lpstr>Expectation-maximization</vt:lpstr>
      <vt:lpstr>Expectation-maximization</vt:lpstr>
      <vt:lpstr>Segmenting an image (“fuzzy image segmentation: example from Wikipedia “Mixture Model” page)</vt:lpstr>
      <vt:lpstr>Fit to gaussuan distribution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Rokhsar</dc:creator>
  <cp:lastModifiedBy>Daniel Rokhsar</cp:lastModifiedBy>
  <cp:revision>11</cp:revision>
  <dcterms:created xsi:type="dcterms:W3CDTF">2021-02-09T22:49:15Z</dcterms:created>
  <dcterms:modified xsi:type="dcterms:W3CDTF">2022-02-02T02:13:57Z</dcterms:modified>
</cp:coreProperties>
</file>

<file path=docProps/thumbnail.jpeg>
</file>